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2" r:id="rId6"/>
    <p:sldId id="263" r:id="rId7"/>
    <p:sldId id="264" r:id="rId8"/>
  </p:sldIdLst>
  <p:sldSz cx="7772400" cy="100584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p:scale>
          <a:sx n="80" d="100"/>
          <a:sy n="80" d="100"/>
        </p:scale>
        <p:origin x="2754" y="60"/>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smtClean="0"/>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4AF98C5-D251-4BC3-97B8-4DC3D99825D6}" type="datetimeFigureOut">
              <a:rPr lang="en-US" smtClean="0"/>
              <a:t>2/28/2020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46775D-A62F-4B0C-9010-C18083E24780}" type="slidenum">
              <a:rPr lang="en-US" smtClean="0"/>
              <a:t>‹#›</a:t>
            </a:fld>
            <a:endParaRPr lang="en-US" dirty="0"/>
          </a:p>
        </p:txBody>
      </p:sp>
    </p:spTree>
    <p:extLst>
      <p:ext uri="{BB962C8B-B14F-4D97-AF65-F5344CB8AC3E}">
        <p14:creationId xmlns:p14="http://schemas.microsoft.com/office/powerpoint/2010/main" val="1682727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AF98C5-D251-4BC3-97B8-4DC3D99825D6}" type="datetimeFigureOut">
              <a:rPr lang="en-US" smtClean="0"/>
              <a:t>2/28/2020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46775D-A62F-4B0C-9010-C18083E24780}" type="slidenum">
              <a:rPr lang="en-US" smtClean="0"/>
              <a:t>‹#›</a:t>
            </a:fld>
            <a:endParaRPr lang="en-US" dirty="0"/>
          </a:p>
        </p:txBody>
      </p:sp>
    </p:spTree>
    <p:extLst>
      <p:ext uri="{BB962C8B-B14F-4D97-AF65-F5344CB8AC3E}">
        <p14:creationId xmlns:p14="http://schemas.microsoft.com/office/powerpoint/2010/main" val="598311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46158" y="784650"/>
            <a:ext cx="1067693" cy="125031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1055" y="784650"/>
            <a:ext cx="3107948" cy="125031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AF98C5-D251-4BC3-97B8-4DC3D99825D6}" type="datetimeFigureOut">
              <a:rPr lang="en-US" smtClean="0"/>
              <a:t>2/28/2020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46775D-A62F-4B0C-9010-C18083E24780}" type="slidenum">
              <a:rPr lang="en-US" smtClean="0"/>
              <a:t>‹#›</a:t>
            </a:fld>
            <a:endParaRPr lang="en-US" dirty="0"/>
          </a:p>
        </p:txBody>
      </p:sp>
    </p:spTree>
    <p:extLst>
      <p:ext uri="{BB962C8B-B14F-4D97-AF65-F5344CB8AC3E}">
        <p14:creationId xmlns:p14="http://schemas.microsoft.com/office/powerpoint/2010/main" val="3599808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AF98C5-D251-4BC3-97B8-4DC3D99825D6}" type="datetimeFigureOut">
              <a:rPr lang="en-US" smtClean="0"/>
              <a:t>2/28/2020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46775D-A62F-4B0C-9010-C18083E24780}" type="slidenum">
              <a:rPr lang="en-US" smtClean="0"/>
              <a:t>‹#›</a:t>
            </a:fld>
            <a:endParaRPr lang="en-US" dirty="0"/>
          </a:p>
        </p:txBody>
      </p:sp>
    </p:spTree>
    <p:extLst>
      <p:ext uri="{BB962C8B-B14F-4D97-AF65-F5344CB8AC3E}">
        <p14:creationId xmlns:p14="http://schemas.microsoft.com/office/powerpoint/2010/main" val="221067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smtClean="0"/>
              <a:t>Click to edit Master title style</a:t>
            </a:r>
            <a:endParaRPr lang="en-US"/>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AF98C5-D251-4BC3-97B8-4DC3D99825D6}" type="datetimeFigureOut">
              <a:rPr lang="en-US" smtClean="0"/>
              <a:t>2/28/2020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846775D-A62F-4B0C-9010-C18083E24780}" type="slidenum">
              <a:rPr lang="en-US" smtClean="0"/>
              <a:t>‹#›</a:t>
            </a:fld>
            <a:endParaRPr lang="en-US" dirty="0"/>
          </a:p>
        </p:txBody>
      </p:sp>
    </p:spTree>
    <p:extLst>
      <p:ext uri="{BB962C8B-B14F-4D97-AF65-F5344CB8AC3E}">
        <p14:creationId xmlns:p14="http://schemas.microsoft.com/office/powerpoint/2010/main" val="184119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1055" y="3927899"/>
            <a:ext cx="2087820" cy="9359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526030" y="3927899"/>
            <a:ext cx="2087821" cy="9359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4AF98C5-D251-4BC3-97B8-4DC3D99825D6}" type="datetimeFigureOut">
              <a:rPr lang="en-US" smtClean="0"/>
              <a:t>2/28/2020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46775D-A62F-4B0C-9010-C18083E24780}" type="slidenum">
              <a:rPr lang="en-US" smtClean="0"/>
              <a:t>‹#›</a:t>
            </a:fld>
            <a:endParaRPr lang="en-US" dirty="0"/>
          </a:p>
        </p:txBody>
      </p:sp>
    </p:spTree>
    <p:extLst>
      <p:ext uri="{BB962C8B-B14F-4D97-AF65-F5344CB8AC3E}">
        <p14:creationId xmlns:p14="http://schemas.microsoft.com/office/powerpoint/2010/main" val="1289047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AF98C5-D251-4BC3-97B8-4DC3D99825D6}" type="datetimeFigureOut">
              <a:rPr lang="en-US" smtClean="0"/>
              <a:t>2/28/2020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846775D-A62F-4B0C-9010-C18083E24780}" type="slidenum">
              <a:rPr lang="en-US" smtClean="0"/>
              <a:t>‹#›</a:t>
            </a:fld>
            <a:endParaRPr lang="en-US" dirty="0"/>
          </a:p>
        </p:txBody>
      </p:sp>
    </p:spTree>
    <p:extLst>
      <p:ext uri="{BB962C8B-B14F-4D97-AF65-F5344CB8AC3E}">
        <p14:creationId xmlns:p14="http://schemas.microsoft.com/office/powerpoint/2010/main" val="974296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AF98C5-D251-4BC3-97B8-4DC3D99825D6}" type="datetimeFigureOut">
              <a:rPr lang="en-US" smtClean="0"/>
              <a:t>2/28/2020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846775D-A62F-4B0C-9010-C18083E24780}" type="slidenum">
              <a:rPr lang="en-US" smtClean="0"/>
              <a:t>‹#›</a:t>
            </a:fld>
            <a:endParaRPr lang="en-US" dirty="0"/>
          </a:p>
        </p:txBody>
      </p:sp>
    </p:spTree>
    <p:extLst>
      <p:ext uri="{BB962C8B-B14F-4D97-AF65-F5344CB8AC3E}">
        <p14:creationId xmlns:p14="http://schemas.microsoft.com/office/powerpoint/2010/main" val="2198725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AF98C5-D251-4BC3-97B8-4DC3D99825D6}" type="datetimeFigureOut">
              <a:rPr lang="en-US" smtClean="0"/>
              <a:t>2/28/2020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846775D-A62F-4B0C-9010-C18083E24780}" type="slidenum">
              <a:rPr lang="en-US" smtClean="0"/>
              <a:t>‹#›</a:t>
            </a:fld>
            <a:endParaRPr lang="en-US" dirty="0"/>
          </a:p>
        </p:txBody>
      </p:sp>
    </p:spTree>
    <p:extLst>
      <p:ext uri="{BB962C8B-B14F-4D97-AF65-F5344CB8AC3E}">
        <p14:creationId xmlns:p14="http://schemas.microsoft.com/office/powerpoint/2010/main" val="2089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AF98C5-D251-4BC3-97B8-4DC3D99825D6}" type="datetimeFigureOut">
              <a:rPr lang="en-US" smtClean="0"/>
              <a:t>2/28/2020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46775D-A62F-4B0C-9010-C18083E24780}" type="slidenum">
              <a:rPr lang="en-US" smtClean="0"/>
              <a:t>‹#›</a:t>
            </a:fld>
            <a:endParaRPr lang="en-US" dirty="0"/>
          </a:p>
        </p:txBody>
      </p:sp>
    </p:spTree>
    <p:extLst>
      <p:ext uri="{BB962C8B-B14F-4D97-AF65-F5344CB8AC3E}">
        <p14:creationId xmlns:p14="http://schemas.microsoft.com/office/powerpoint/2010/main" val="1904231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AF98C5-D251-4BC3-97B8-4DC3D99825D6}" type="datetimeFigureOut">
              <a:rPr lang="en-US" smtClean="0"/>
              <a:t>2/28/2020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846775D-A62F-4B0C-9010-C18083E24780}" type="slidenum">
              <a:rPr lang="en-US" smtClean="0"/>
              <a:t>‹#›</a:t>
            </a:fld>
            <a:endParaRPr lang="en-US" dirty="0"/>
          </a:p>
        </p:txBody>
      </p:sp>
    </p:spTree>
    <p:extLst>
      <p:ext uri="{BB962C8B-B14F-4D97-AF65-F5344CB8AC3E}">
        <p14:creationId xmlns:p14="http://schemas.microsoft.com/office/powerpoint/2010/main" val="548148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24AF98C5-D251-4BC3-97B8-4DC3D99825D6}" type="datetimeFigureOut">
              <a:rPr lang="en-US" smtClean="0"/>
              <a:t>2/28/2020</a:t>
            </a:fld>
            <a:endParaRPr lang="en-US" dirty="0"/>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7846775D-A62F-4B0C-9010-C18083E24780}" type="slidenum">
              <a:rPr lang="en-US" smtClean="0"/>
              <a:t>‹#›</a:t>
            </a:fld>
            <a:endParaRPr lang="en-US" dirty="0"/>
          </a:p>
        </p:txBody>
      </p:sp>
    </p:spTree>
    <p:extLst>
      <p:ext uri="{BB962C8B-B14F-4D97-AF65-F5344CB8AC3E}">
        <p14:creationId xmlns:p14="http://schemas.microsoft.com/office/powerpoint/2010/main" val="34413306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1249" y="461206"/>
            <a:ext cx="6851737" cy="1442511"/>
          </a:xfrm>
          <a:prstGeom prst="rect">
            <a:avLst/>
          </a:prstGeom>
        </p:spPr>
        <p:txBody>
          <a:bodyPr wrap="square">
            <a:spAutoFit/>
          </a:bodyPr>
          <a:lstStyle/>
          <a:p>
            <a:pPr>
              <a:lnSpc>
                <a:spcPct val="107000"/>
              </a:lnSpc>
            </a:pPr>
            <a:r>
              <a:rPr lang="en-US" sz="2800" b="1" dirty="0" smtClean="0">
                <a:solidFill>
                  <a:srgbClr val="000000"/>
                </a:solidFill>
                <a:effectLst/>
                <a:latin typeface="Cambria" panose="02040503050406030204" pitchFamily="18" charset="0"/>
                <a:ea typeface="Times New Roman" panose="02020603050405020304" pitchFamily="18" charset="0"/>
                <a:cs typeface="Segoe UI" panose="020B0502040204020203" pitchFamily="34" charset="0"/>
              </a:rPr>
              <a:t>Help prevent the spread of infection!</a:t>
            </a:r>
            <a:endParaRPr lang="en-US" sz="2800" dirty="0" smtClean="0">
              <a:solidFill>
                <a:srgbClr val="414042"/>
              </a:solidFill>
              <a:effectLst/>
              <a:latin typeface="Cambria" panose="02040503050406030204" pitchFamily="18" charset="0"/>
              <a:ea typeface="Cambria" panose="02040503050406030204" pitchFamily="18" charset="0"/>
              <a:cs typeface="Times New Roman" panose="02020603050405020304" pitchFamily="18" charset="0"/>
            </a:endParaRPr>
          </a:p>
          <a:p>
            <a:pPr>
              <a:lnSpc>
                <a:spcPct val="107000"/>
              </a:lnSpc>
            </a:pPr>
            <a:r>
              <a:rPr lang="en-US" sz="1200" dirty="0" smtClean="0">
                <a:solidFill>
                  <a:srgbClr val="000000"/>
                </a:solidFill>
                <a:effectLst/>
                <a:latin typeface="Cambria" panose="02040503050406030204" pitchFamily="18" charset="0"/>
                <a:ea typeface="Times New Roman" panose="02020603050405020304" pitchFamily="18" charset="0"/>
                <a:cs typeface="Segoe UI" panose="020B0502040204020203" pitchFamily="34" charset="0"/>
              </a:rPr>
              <a:t> </a:t>
            </a:r>
            <a:endParaRPr lang="en-US" sz="1400" dirty="0">
              <a:solidFill>
                <a:srgbClr val="414042"/>
              </a:solidFill>
              <a:latin typeface="Cambria" panose="02040503050406030204" pitchFamily="18" charset="0"/>
              <a:ea typeface="Cambria" panose="02040503050406030204" pitchFamily="18" charset="0"/>
              <a:cs typeface="Times New Roman" panose="02020603050405020304" pitchFamily="18" charset="0"/>
            </a:endParaRPr>
          </a:p>
          <a:p>
            <a:pPr>
              <a:lnSpc>
                <a:spcPct val="107000"/>
              </a:lnSpc>
            </a:pPr>
            <a:r>
              <a:rPr lang="en-US" sz="1400" dirty="0" smtClean="0">
                <a:solidFill>
                  <a:srgbClr val="000000"/>
                </a:solidFill>
                <a:effectLst/>
                <a:latin typeface="Cambria" panose="02040503050406030204" pitchFamily="18" charset="0"/>
                <a:ea typeface="Times New Roman" panose="02020603050405020304" pitchFamily="18" charset="0"/>
                <a:cs typeface="Segoe UI" panose="020B0502040204020203" pitchFamily="34" charset="0"/>
              </a:rPr>
              <a:t>The Centers for Disease Control and Prevention (CDC) recommends everyday preventive actions to help prevent the spread of respiratory diseases, including:</a:t>
            </a:r>
            <a:endParaRPr lang="en-US" sz="1400" dirty="0" smtClean="0">
              <a:solidFill>
                <a:srgbClr val="414042"/>
              </a:solidFill>
              <a:effectLst/>
              <a:latin typeface="Cambria" panose="02040503050406030204" pitchFamily="18" charset="0"/>
              <a:ea typeface="Cambria" panose="02040503050406030204" pitchFamily="18" charset="0"/>
              <a:cs typeface="Times New Roman" panose="02020603050405020304" pitchFamily="18" charset="0"/>
            </a:endParaRPr>
          </a:p>
          <a:p>
            <a:pPr>
              <a:lnSpc>
                <a:spcPct val="107000"/>
              </a:lnSpc>
            </a:pPr>
            <a:endParaRPr lang="en-US" sz="1400" dirty="0">
              <a:solidFill>
                <a:srgbClr val="414042"/>
              </a:solidFill>
              <a:effectLst/>
              <a:latin typeface="Cambria" panose="02040503050406030204" pitchFamily="18" charset="0"/>
              <a:ea typeface="Cambria" panose="02040503050406030204" pitchFamily="18" charset="0"/>
              <a:cs typeface="Times New Roman" panose="02020603050405020304" pitchFamily="18" charset="0"/>
            </a:endParaRPr>
          </a:p>
        </p:txBody>
      </p:sp>
      <p:sp>
        <p:nvSpPr>
          <p:cNvPr id="6" name="TextBox 5"/>
          <p:cNvSpPr txBox="1"/>
          <p:nvPr/>
        </p:nvSpPr>
        <p:spPr>
          <a:xfrm>
            <a:off x="584548" y="1853613"/>
            <a:ext cx="6603304" cy="6258445"/>
          </a:xfrm>
          <a:prstGeom prst="rect">
            <a:avLst/>
          </a:prstGeom>
          <a:solidFill>
            <a:schemeClr val="tx1">
              <a:lumMod val="85000"/>
              <a:lumOff val="15000"/>
            </a:schemeClr>
          </a:solidFill>
        </p:spPr>
        <p:txBody>
          <a:bodyPr wrap="square" lIns="365760" tIns="274320" rIns="365760" bIns="274320" rtlCol="0">
            <a:spAutoFit/>
          </a:bodyPr>
          <a:lstStyle/>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750" dirty="0" smtClean="0">
                <a:solidFill>
                  <a:schemeClr val="bg1"/>
                </a:solidFill>
                <a:effectLst/>
                <a:latin typeface="Cambria" panose="02040503050406030204" pitchFamily="18" charset="0"/>
                <a:ea typeface="Times New Roman" panose="02020603050405020304" pitchFamily="18" charset="0"/>
                <a:cs typeface="Segoe UI" panose="020B0502040204020203" pitchFamily="34" charset="0"/>
              </a:rPr>
              <a:t>Avoid close contact with people who are sick.</a:t>
            </a:r>
            <a:endParaRPr lang="en-US" sz="1750" dirty="0" smtClean="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750" dirty="0" smtClean="0">
                <a:solidFill>
                  <a:schemeClr val="bg1"/>
                </a:solidFill>
                <a:effectLst/>
                <a:latin typeface="Cambria" panose="02040503050406030204" pitchFamily="18" charset="0"/>
                <a:ea typeface="Times New Roman" panose="02020603050405020304" pitchFamily="18" charset="0"/>
                <a:cs typeface="Segoe UI" panose="020B0502040204020203" pitchFamily="34" charset="0"/>
              </a:rPr>
              <a:t>Avoid touching your eyes, nose, and mouth.</a:t>
            </a:r>
            <a:endParaRPr lang="en-US" sz="1750" dirty="0" smtClean="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750" dirty="0" smtClean="0">
                <a:solidFill>
                  <a:schemeClr val="bg1"/>
                </a:solidFill>
                <a:effectLst/>
                <a:latin typeface="Cambria" panose="02040503050406030204" pitchFamily="18" charset="0"/>
                <a:ea typeface="Times New Roman" panose="02020603050405020304" pitchFamily="18" charset="0"/>
                <a:cs typeface="Segoe UI" panose="020B0502040204020203" pitchFamily="34" charset="0"/>
              </a:rPr>
              <a:t>Stay home when you are sick.</a:t>
            </a:r>
            <a:endParaRPr lang="en-US" sz="1750" dirty="0" smtClean="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750" dirty="0" smtClean="0">
                <a:solidFill>
                  <a:schemeClr val="bg1"/>
                </a:solidFill>
                <a:effectLst/>
                <a:latin typeface="Cambria" panose="02040503050406030204" pitchFamily="18" charset="0"/>
                <a:ea typeface="Times New Roman" panose="02020603050405020304" pitchFamily="18" charset="0"/>
                <a:cs typeface="Segoe UI" panose="020B0502040204020203" pitchFamily="34" charset="0"/>
              </a:rPr>
              <a:t>Cover your cough or sneeze with a tissue, then throw the tissue in the trash.</a:t>
            </a:r>
            <a:endParaRPr lang="en-US" sz="1750" dirty="0" smtClean="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750" dirty="0" smtClean="0">
                <a:solidFill>
                  <a:schemeClr val="bg1"/>
                </a:solidFill>
                <a:effectLst/>
                <a:latin typeface="Cambria" panose="02040503050406030204" pitchFamily="18" charset="0"/>
                <a:ea typeface="Times New Roman" panose="02020603050405020304" pitchFamily="18" charset="0"/>
                <a:cs typeface="Segoe UI" panose="020B0502040204020203" pitchFamily="34" charset="0"/>
              </a:rPr>
              <a:t>Clean and disinfect frequently touched objects and surfaces using a regular household cleaning spray or wipe.</a:t>
            </a:r>
            <a:endParaRPr lang="en-US" sz="1750" dirty="0" smtClean="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750" dirty="0" smtClean="0">
                <a:solidFill>
                  <a:schemeClr val="bg1"/>
                </a:solidFill>
                <a:effectLst/>
                <a:latin typeface="Cambria" panose="02040503050406030204" pitchFamily="18" charset="0"/>
                <a:ea typeface="Times New Roman" panose="02020603050405020304" pitchFamily="18" charset="0"/>
                <a:cs typeface="Segoe UI" panose="020B0502040204020203" pitchFamily="34" charset="0"/>
              </a:rPr>
              <a:t>Wash your hands often with soap and water for at least 20 seconds, especially after going to the bathroom; before eating; and after blowing your nose, coughing, or sneezing.</a:t>
            </a:r>
            <a:endParaRPr lang="en-US" sz="1750" dirty="0" smtClean="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a:p>
            <a:pPr marL="742950" marR="0" lvl="1" indent="-285750">
              <a:lnSpc>
                <a:spcPct val="107000"/>
              </a:lnSpc>
              <a:spcBef>
                <a:spcPts val="0"/>
              </a:spcBef>
              <a:spcAft>
                <a:spcPts val="600"/>
              </a:spcAft>
              <a:buSzPts val="1000"/>
              <a:buFont typeface="Courier New" panose="02070309020205020404" pitchFamily="49" charset="0"/>
              <a:buChar char="o"/>
              <a:tabLst>
                <a:tab pos="914400" algn="l"/>
              </a:tabLst>
            </a:pPr>
            <a:r>
              <a:rPr lang="en-US" sz="1750" dirty="0" smtClean="0">
                <a:solidFill>
                  <a:schemeClr val="bg1"/>
                </a:solidFill>
                <a:effectLst/>
                <a:latin typeface="Cambria" panose="02040503050406030204" pitchFamily="18" charset="0"/>
                <a:ea typeface="Times New Roman" panose="02020603050405020304" pitchFamily="18" charset="0"/>
                <a:cs typeface="Segoe UI" panose="020B0502040204020203" pitchFamily="34" charset="0"/>
              </a:rPr>
              <a:t>If soap and water are not readily available, use an alcohol-based hand sanitizer with at least 60% alcohol. Always wash hands with soap and water if hands are visibly dirty.</a:t>
            </a:r>
            <a:endParaRPr lang="en-US" sz="1750" dirty="0" smtClean="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a:p>
            <a:pPr marL="342900" marR="0" lvl="0" indent="-342900">
              <a:lnSpc>
                <a:spcPct val="107000"/>
              </a:lnSpc>
              <a:spcBef>
                <a:spcPts val="0"/>
              </a:spcBef>
              <a:spcAft>
                <a:spcPts val="600"/>
              </a:spcAft>
              <a:buSzPts val="1000"/>
              <a:buFont typeface="Symbol" panose="05050102010706020507" pitchFamily="18" charset="2"/>
              <a:buChar char=""/>
              <a:tabLst>
                <a:tab pos="457200" algn="l"/>
              </a:tabLst>
            </a:pPr>
            <a:r>
              <a:rPr lang="en-US" sz="1750" dirty="0" smtClean="0">
                <a:solidFill>
                  <a:schemeClr val="bg1"/>
                </a:solidFill>
                <a:effectLst/>
                <a:latin typeface="Cambria" panose="02040503050406030204" pitchFamily="18" charset="0"/>
                <a:ea typeface="Times New Roman" panose="02020603050405020304" pitchFamily="18" charset="0"/>
                <a:cs typeface="Segoe UI" panose="020B0502040204020203" pitchFamily="34" charset="0"/>
              </a:rPr>
              <a:t>The CDC does not recommend that people who are well wear a facemask to protect themselves from respiratory diseases.</a:t>
            </a:r>
            <a:endParaRPr lang="en-US" sz="1750" dirty="0" smtClean="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p:txBody>
      </p:sp>
      <p:sp>
        <p:nvSpPr>
          <p:cNvPr id="7" name="Rectangle 6"/>
          <p:cNvSpPr/>
          <p:nvPr/>
        </p:nvSpPr>
        <p:spPr>
          <a:xfrm>
            <a:off x="601249" y="8279535"/>
            <a:ext cx="6620005" cy="1014765"/>
          </a:xfrm>
          <a:prstGeom prst="rect">
            <a:avLst/>
          </a:prstGeom>
        </p:spPr>
        <p:txBody>
          <a:bodyPr wrap="square">
            <a:spAutoFit/>
          </a:bodyPr>
          <a:lstStyle/>
          <a:p>
            <a:pPr>
              <a:lnSpc>
                <a:spcPct val="107000"/>
              </a:lnSpc>
              <a:spcBef>
                <a:spcPts val="1800"/>
              </a:spcBef>
              <a:spcAft>
                <a:spcPts val="1800"/>
              </a:spcAft>
            </a:pPr>
            <a:r>
              <a:rPr lang="en-US" dirty="0" smtClean="0">
                <a:solidFill>
                  <a:srgbClr val="000000"/>
                </a:solidFill>
                <a:effectLst/>
                <a:latin typeface="Cambria" panose="02040503050406030204" pitchFamily="18" charset="0"/>
                <a:ea typeface="Times New Roman" panose="02020603050405020304" pitchFamily="18" charset="0"/>
                <a:cs typeface="Segoe UI" panose="020B0502040204020203" pitchFamily="34" charset="0"/>
              </a:rPr>
              <a:t>Visit cdc.gov for more information.</a:t>
            </a:r>
            <a:endParaRPr lang="en-US" dirty="0" smtClean="0">
              <a:solidFill>
                <a:srgbClr val="414042"/>
              </a:solidFill>
              <a:effectLst/>
              <a:latin typeface="Cambria" panose="02040503050406030204" pitchFamily="18" charset="0"/>
              <a:ea typeface="Cambria" panose="02040503050406030204" pitchFamily="18" charset="0"/>
              <a:cs typeface="Times New Roman" panose="02020603050405020304" pitchFamily="18" charset="0"/>
            </a:endParaRPr>
          </a:p>
          <a:p>
            <a:pPr>
              <a:lnSpc>
                <a:spcPct val="107000"/>
              </a:lnSpc>
              <a:spcAft>
                <a:spcPts val="450"/>
              </a:spcAft>
            </a:pPr>
            <a:r>
              <a:rPr lang="en-US" sz="1200" dirty="0" smtClean="0">
                <a:solidFill>
                  <a:srgbClr val="000000"/>
                </a:solidFill>
                <a:effectLst/>
                <a:latin typeface="Cambria" panose="02040503050406030204" pitchFamily="18" charset="0"/>
                <a:ea typeface="Times New Roman" panose="02020603050405020304" pitchFamily="18" charset="0"/>
                <a:cs typeface="Segoe UI" panose="020B0502040204020203" pitchFamily="34" charset="0"/>
              </a:rPr>
              <a:t>People who think they may have been exposed to infection should contact their healthcare provider immediately.</a:t>
            </a:r>
            <a:endParaRPr lang="en-US" sz="1000" dirty="0">
              <a:solidFill>
                <a:srgbClr val="414042"/>
              </a:solidFill>
              <a:effectLst/>
              <a:latin typeface="Cambria" panose="020405030504060302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774690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6197" y="8556449"/>
            <a:ext cx="6620005" cy="367152"/>
          </a:xfrm>
          <a:prstGeom prst="rect">
            <a:avLst/>
          </a:prstGeom>
          <a:solidFill>
            <a:schemeClr val="tx1">
              <a:lumMod val="85000"/>
              <a:lumOff val="15000"/>
            </a:schemeClr>
          </a:solidFill>
        </p:spPr>
        <p:txBody>
          <a:bodyPr wrap="square">
            <a:spAutoFit/>
          </a:bodyPr>
          <a:lstStyle/>
          <a:p>
            <a:pPr>
              <a:lnSpc>
                <a:spcPct val="107000"/>
              </a:lnSpc>
              <a:spcBef>
                <a:spcPts val="1800"/>
              </a:spcBef>
              <a:spcAft>
                <a:spcPts val="1800"/>
              </a:spcAft>
            </a:pPr>
            <a:r>
              <a:rPr lang="en-US" b="1" dirty="0" smtClean="0">
                <a:solidFill>
                  <a:schemeClr val="bg1"/>
                </a:solidFill>
                <a:effectLst/>
                <a:latin typeface="Cambria" panose="02040503050406030204" pitchFamily="18" charset="0"/>
                <a:ea typeface="Times New Roman" panose="02020603050405020304" pitchFamily="18" charset="0"/>
                <a:cs typeface="Segoe UI" panose="020B0502040204020203" pitchFamily="34" charset="0"/>
              </a:rPr>
              <a:t>Visit cdc.gov/handwashing for more information.</a:t>
            </a:r>
            <a:endParaRPr lang="en-US" b="1" dirty="0" smtClean="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p:txBody>
      </p:sp>
      <p:sp>
        <p:nvSpPr>
          <p:cNvPr id="5" name="Rectangle 4"/>
          <p:cNvSpPr/>
          <p:nvPr/>
        </p:nvSpPr>
        <p:spPr>
          <a:xfrm>
            <a:off x="576196" y="2439268"/>
            <a:ext cx="6620005" cy="5721566"/>
          </a:xfrm>
          <a:prstGeom prst="rect">
            <a:avLst/>
          </a:prstGeom>
        </p:spPr>
        <p:txBody>
          <a:bodyPr wrap="square">
            <a:spAutoFit/>
          </a:bodyPr>
          <a:lstStyle/>
          <a:p>
            <a:r>
              <a:rPr lang="en-US" sz="1600" dirty="0" smtClean="0">
                <a:latin typeface="Cambria" panose="02040503050406030204" pitchFamily="18" charset="0"/>
                <a:ea typeface="Cambria" panose="02040503050406030204" pitchFamily="18" charset="0"/>
              </a:rPr>
              <a:t>Handwashing is one of the best ways to protect yourself and your family from getting sick. </a:t>
            </a:r>
            <a:r>
              <a:rPr lang="en-US" sz="1600" dirty="0" smtClean="0">
                <a:latin typeface="Cambria" panose="02040503050406030204" pitchFamily="18" charset="0"/>
                <a:ea typeface="Cambria" panose="02040503050406030204" pitchFamily="18" charset="0"/>
              </a:rPr>
              <a:t>The </a:t>
            </a:r>
            <a:r>
              <a:rPr lang="en-US" sz="1600" dirty="0" smtClean="0">
                <a:solidFill>
                  <a:srgbClr val="000000"/>
                </a:solidFill>
                <a:effectLst/>
                <a:latin typeface="Cambria" panose="02040503050406030204" pitchFamily="18" charset="0"/>
                <a:ea typeface="Times New Roman" panose="02020603050405020304" pitchFamily="18" charset="0"/>
                <a:cs typeface="Segoe UI" panose="020B0502040204020203" pitchFamily="34" charset="0"/>
              </a:rPr>
              <a:t>Centers for Disease Control and Prevention (</a:t>
            </a:r>
            <a:r>
              <a:rPr lang="en-US" sz="1600" dirty="0" smtClean="0">
                <a:latin typeface="Cambria" panose="02040503050406030204" pitchFamily="18" charset="0"/>
                <a:ea typeface="Cambria" panose="02040503050406030204" pitchFamily="18" charset="0"/>
              </a:rPr>
              <a:t>CDC) recommends washing your hands:</a:t>
            </a:r>
          </a:p>
          <a:p>
            <a:endParaRPr lang="en-US" sz="1600" dirty="0" smtClean="0">
              <a:latin typeface="Cambria" panose="02040503050406030204" pitchFamily="18" charset="0"/>
              <a:ea typeface="Cambria" panose="02040503050406030204" pitchFamily="18" charset="0"/>
            </a:endParaRPr>
          </a:p>
          <a:p>
            <a:pPr marL="342900" indent="-342900">
              <a:lnSpc>
                <a:spcPct val="107000"/>
              </a:lnSpc>
              <a:spcAft>
                <a:spcPts val="600"/>
              </a:spcAft>
              <a:buSzPts val="1000"/>
              <a:buFont typeface="Symbol" panose="05050102010706020507" pitchFamily="18" charset="2"/>
              <a:buChar char=""/>
              <a:tabLst>
                <a:tab pos="457200" algn="l"/>
              </a:tabLst>
            </a:pPr>
            <a:r>
              <a:rPr lang="en-US" sz="2000" dirty="0">
                <a:latin typeface="Cambria" panose="02040503050406030204" pitchFamily="18" charset="0"/>
                <a:ea typeface="Times New Roman" panose="02020603050405020304" pitchFamily="18" charset="0"/>
                <a:cs typeface="Segoe UI" panose="020B0502040204020203" pitchFamily="34" charset="0"/>
              </a:rPr>
              <a:t>Before, during, and after preparing food</a:t>
            </a:r>
          </a:p>
          <a:p>
            <a:pPr marL="342900" indent="-342900">
              <a:lnSpc>
                <a:spcPct val="107000"/>
              </a:lnSpc>
              <a:spcAft>
                <a:spcPts val="600"/>
              </a:spcAft>
              <a:buSzPts val="1000"/>
              <a:buFont typeface="Symbol" panose="05050102010706020507" pitchFamily="18" charset="2"/>
              <a:buChar char=""/>
              <a:tabLst>
                <a:tab pos="457200" algn="l"/>
              </a:tabLst>
            </a:pPr>
            <a:r>
              <a:rPr lang="en-US" sz="2000" dirty="0">
                <a:latin typeface="Cambria" panose="02040503050406030204" pitchFamily="18" charset="0"/>
                <a:ea typeface="Times New Roman" panose="02020603050405020304" pitchFamily="18" charset="0"/>
                <a:cs typeface="Segoe UI" panose="020B0502040204020203" pitchFamily="34" charset="0"/>
              </a:rPr>
              <a:t>Before eating food</a:t>
            </a:r>
          </a:p>
          <a:p>
            <a:pPr marL="342900" indent="-342900">
              <a:lnSpc>
                <a:spcPct val="107000"/>
              </a:lnSpc>
              <a:spcAft>
                <a:spcPts val="600"/>
              </a:spcAft>
              <a:buSzPts val="1000"/>
              <a:buFont typeface="Symbol" panose="05050102010706020507" pitchFamily="18" charset="2"/>
              <a:buChar char=""/>
              <a:tabLst>
                <a:tab pos="457200" algn="l"/>
              </a:tabLst>
            </a:pPr>
            <a:r>
              <a:rPr lang="en-US" sz="2000" dirty="0">
                <a:latin typeface="Cambria" panose="02040503050406030204" pitchFamily="18" charset="0"/>
                <a:ea typeface="Times New Roman" panose="02020603050405020304" pitchFamily="18" charset="0"/>
                <a:cs typeface="Segoe UI" panose="020B0502040204020203" pitchFamily="34" charset="0"/>
              </a:rPr>
              <a:t>Before and after caring for someone at home who is sick with vomiting or diarrhea</a:t>
            </a:r>
          </a:p>
          <a:p>
            <a:pPr marL="342900" indent="-342900">
              <a:lnSpc>
                <a:spcPct val="107000"/>
              </a:lnSpc>
              <a:spcAft>
                <a:spcPts val="600"/>
              </a:spcAft>
              <a:buSzPts val="1000"/>
              <a:buFont typeface="Symbol" panose="05050102010706020507" pitchFamily="18" charset="2"/>
              <a:buChar char=""/>
              <a:tabLst>
                <a:tab pos="457200" algn="l"/>
              </a:tabLst>
            </a:pPr>
            <a:r>
              <a:rPr lang="en-US" sz="2000" dirty="0">
                <a:latin typeface="Cambria" panose="02040503050406030204" pitchFamily="18" charset="0"/>
                <a:ea typeface="Times New Roman" panose="02020603050405020304" pitchFamily="18" charset="0"/>
                <a:cs typeface="Segoe UI" panose="020B0502040204020203" pitchFamily="34" charset="0"/>
              </a:rPr>
              <a:t>Before and after treating a cut or wound</a:t>
            </a:r>
          </a:p>
          <a:p>
            <a:pPr marL="342900" indent="-342900">
              <a:lnSpc>
                <a:spcPct val="107000"/>
              </a:lnSpc>
              <a:spcAft>
                <a:spcPts val="600"/>
              </a:spcAft>
              <a:buSzPts val="1000"/>
              <a:buFont typeface="Symbol" panose="05050102010706020507" pitchFamily="18" charset="2"/>
              <a:buChar char=""/>
              <a:tabLst>
                <a:tab pos="457200" algn="l"/>
              </a:tabLst>
            </a:pPr>
            <a:r>
              <a:rPr lang="en-US" sz="2000" dirty="0">
                <a:latin typeface="Cambria" panose="02040503050406030204" pitchFamily="18" charset="0"/>
                <a:ea typeface="Times New Roman" panose="02020603050405020304" pitchFamily="18" charset="0"/>
                <a:cs typeface="Segoe UI" panose="020B0502040204020203" pitchFamily="34" charset="0"/>
              </a:rPr>
              <a:t>After using the toilet</a:t>
            </a:r>
          </a:p>
          <a:p>
            <a:pPr marL="342900" indent="-342900">
              <a:lnSpc>
                <a:spcPct val="107000"/>
              </a:lnSpc>
              <a:spcAft>
                <a:spcPts val="600"/>
              </a:spcAft>
              <a:buSzPts val="1000"/>
              <a:buFont typeface="Symbol" panose="05050102010706020507" pitchFamily="18" charset="2"/>
              <a:buChar char=""/>
              <a:tabLst>
                <a:tab pos="457200" algn="l"/>
              </a:tabLst>
            </a:pPr>
            <a:r>
              <a:rPr lang="en-US" sz="2000" dirty="0">
                <a:latin typeface="Cambria" panose="02040503050406030204" pitchFamily="18" charset="0"/>
                <a:ea typeface="Times New Roman" panose="02020603050405020304" pitchFamily="18" charset="0"/>
                <a:cs typeface="Segoe UI" panose="020B0502040204020203" pitchFamily="34" charset="0"/>
              </a:rPr>
              <a:t>After changing diapers or cleaning up a child who has used the toilet</a:t>
            </a:r>
          </a:p>
          <a:p>
            <a:pPr marL="342900" indent="-342900">
              <a:lnSpc>
                <a:spcPct val="107000"/>
              </a:lnSpc>
              <a:spcAft>
                <a:spcPts val="600"/>
              </a:spcAft>
              <a:buSzPts val="1000"/>
              <a:buFont typeface="Symbol" panose="05050102010706020507" pitchFamily="18" charset="2"/>
              <a:buChar char=""/>
              <a:tabLst>
                <a:tab pos="457200" algn="l"/>
              </a:tabLst>
            </a:pPr>
            <a:r>
              <a:rPr lang="en-US" sz="2000" dirty="0">
                <a:latin typeface="Cambria" panose="02040503050406030204" pitchFamily="18" charset="0"/>
                <a:ea typeface="Times New Roman" panose="02020603050405020304" pitchFamily="18" charset="0"/>
                <a:cs typeface="Segoe UI" panose="020B0502040204020203" pitchFamily="34" charset="0"/>
              </a:rPr>
              <a:t>After blowing your nose, coughing, or sneezing</a:t>
            </a:r>
          </a:p>
          <a:p>
            <a:pPr marL="342900" indent="-342900">
              <a:lnSpc>
                <a:spcPct val="107000"/>
              </a:lnSpc>
              <a:spcAft>
                <a:spcPts val="600"/>
              </a:spcAft>
              <a:buSzPts val="1000"/>
              <a:buFont typeface="Symbol" panose="05050102010706020507" pitchFamily="18" charset="2"/>
              <a:buChar char=""/>
              <a:tabLst>
                <a:tab pos="457200" algn="l"/>
              </a:tabLst>
            </a:pPr>
            <a:r>
              <a:rPr lang="en-US" sz="2000" dirty="0">
                <a:latin typeface="Cambria" panose="02040503050406030204" pitchFamily="18" charset="0"/>
                <a:ea typeface="Times New Roman" panose="02020603050405020304" pitchFamily="18" charset="0"/>
                <a:cs typeface="Segoe UI" panose="020B0502040204020203" pitchFamily="34" charset="0"/>
              </a:rPr>
              <a:t>After touching an animal, animal feed, or animal waste</a:t>
            </a:r>
          </a:p>
          <a:p>
            <a:pPr marL="342900" indent="-342900">
              <a:lnSpc>
                <a:spcPct val="107000"/>
              </a:lnSpc>
              <a:spcAft>
                <a:spcPts val="600"/>
              </a:spcAft>
              <a:buSzPts val="1000"/>
              <a:buFont typeface="Symbol" panose="05050102010706020507" pitchFamily="18" charset="2"/>
              <a:buChar char=""/>
              <a:tabLst>
                <a:tab pos="457200" algn="l"/>
              </a:tabLst>
            </a:pPr>
            <a:r>
              <a:rPr lang="en-US" sz="2000" dirty="0">
                <a:latin typeface="Cambria" panose="02040503050406030204" pitchFamily="18" charset="0"/>
                <a:ea typeface="Times New Roman" panose="02020603050405020304" pitchFamily="18" charset="0"/>
                <a:cs typeface="Segoe UI" panose="020B0502040204020203" pitchFamily="34" charset="0"/>
              </a:rPr>
              <a:t>After handling pet food or pet treats</a:t>
            </a:r>
          </a:p>
          <a:p>
            <a:pPr marL="342900" indent="-342900">
              <a:lnSpc>
                <a:spcPct val="107000"/>
              </a:lnSpc>
              <a:spcAft>
                <a:spcPts val="600"/>
              </a:spcAft>
              <a:buSzPts val="1000"/>
              <a:buFont typeface="Symbol" panose="05050102010706020507" pitchFamily="18" charset="2"/>
              <a:buChar char=""/>
              <a:tabLst>
                <a:tab pos="457200" algn="l"/>
              </a:tabLst>
            </a:pPr>
            <a:r>
              <a:rPr lang="en-US" sz="2000" dirty="0">
                <a:latin typeface="Cambria" panose="02040503050406030204" pitchFamily="18" charset="0"/>
                <a:ea typeface="Times New Roman" panose="02020603050405020304" pitchFamily="18" charset="0"/>
                <a:cs typeface="Segoe UI" panose="020B0502040204020203" pitchFamily="34" charset="0"/>
              </a:rPr>
              <a:t>After touching </a:t>
            </a:r>
            <a:r>
              <a:rPr lang="en-US" sz="2000" dirty="0" smtClean="0">
                <a:latin typeface="Cambria" panose="02040503050406030204" pitchFamily="18" charset="0"/>
                <a:ea typeface="Times New Roman" panose="02020603050405020304" pitchFamily="18" charset="0"/>
                <a:cs typeface="Segoe UI" panose="020B0502040204020203" pitchFamily="34" charset="0"/>
              </a:rPr>
              <a:t>garbage</a:t>
            </a:r>
            <a:endParaRPr lang="en-US" sz="2000" dirty="0">
              <a:latin typeface="Cambria" panose="02040503050406030204" pitchFamily="18" charset="0"/>
              <a:ea typeface="Times New Roman" panose="02020603050405020304" pitchFamily="18" charset="0"/>
              <a:cs typeface="Segoe UI" panose="020B0502040204020203" pitchFamily="34" charset="0"/>
            </a:endParaRPr>
          </a:p>
        </p:txBody>
      </p:sp>
      <p:sp>
        <p:nvSpPr>
          <p:cNvPr id="6" name="Rectangle 5"/>
          <p:cNvSpPr/>
          <p:nvPr/>
        </p:nvSpPr>
        <p:spPr>
          <a:xfrm>
            <a:off x="601249" y="461206"/>
            <a:ext cx="6851737" cy="519758"/>
          </a:xfrm>
          <a:prstGeom prst="rect">
            <a:avLst/>
          </a:prstGeom>
        </p:spPr>
        <p:txBody>
          <a:bodyPr wrap="square">
            <a:spAutoFit/>
          </a:bodyPr>
          <a:lstStyle/>
          <a:p>
            <a:pPr>
              <a:lnSpc>
                <a:spcPct val="107000"/>
              </a:lnSpc>
            </a:pPr>
            <a:r>
              <a:rPr lang="en-US" sz="2800" b="1" dirty="0" smtClean="0">
                <a:solidFill>
                  <a:srgbClr val="000000"/>
                </a:solidFill>
                <a:effectLst/>
                <a:latin typeface="Cambria" panose="02040503050406030204" pitchFamily="18" charset="0"/>
                <a:ea typeface="Times New Roman" panose="02020603050405020304" pitchFamily="18" charset="0"/>
                <a:cs typeface="Segoe UI" panose="020B0502040204020203" pitchFamily="34" charset="0"/>
              </a:rPr>
              <a:t>Stay healthy with handwashing!</a:t>
            </a:r>
            <a:endParaRPr lang="en-US" sz="2800" dirty="0" smtClean="0">
              <a:solidFill>
                <a:srgbClr val="414042"/>
              </a:solidFill>
              <a:effectLst/>
              <a:latin typeface="Cambria" panose="02040503050406030204" pitchFamily="18" charset="0"/>
              <a:ea typeface="Cambria" panose="02040503050406030204" pitchFamily="18" charset="0"/>
              <a:cs typeface="Times New Roman" panose="02020603050405020304" pitchFamily="18" charset="0"/>
            </a:endParaRPr>
          </a:p>
        </p:txBody>
      </p:sp>
      <p:sp>
        <p:nvSpPr>
          <p:cNvPr id="8" name="Rectangle 7"/>
          <p:cNvSpPr/>
          <p:nvPr/>
        </p:nvSpPr>
        <p:spPr>
          <a:xfrm>
            <a:off x="601249" y="1434900"/>
            <a:ext cx="6620005" cy="646331"/>
          </a:xfrm>
          <a:prstGeom prst="rect">
            <a:avLst/>
          </a:prstGeom>
          <a:solidFill>
            <a:schemeClr val="tx1">
              <a:lumMod val="85000"/>
              <a:lumOff val="15000"/>
            </a:schemeClr>
          </a:solidFill>
        </p:spPr>
        <p:txBody>
          <a:bodyPr wrap="square">
            <a:spAutoFit/>
          </a:bodyPr>
          <a:lstStyle/>
          <a:p>
            <a:r>
              <a:rPr lang="en-US" sz="3600" dirty="0" smtClean="0">
                <a:solidFill>
                  <a:schemeClr val="bg1"/>
                </a:solidFill>
                <a:latin typeface="Cambria" panose="02040503050406030204" pitchFamily="18" charset="0"/>
                <a:ea typeface="Cambria" panose="02040503050406030204" pitchFamily="18" charset="0"/>
              </a:rPr>
              <a:t>When to wash your hands</a:t>
            </a:r>
            <a:endParaRPr lang="en-US"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293919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6197" y="8619079"/>
            <a:ext cx="6620005" cy="367152"/>
          </a:xfrm>
          <a:prstGeom prst="rect">
            <a:avLst/>
          </a:prstGeom>
          <a:solidFill>
            <a:schemeClr val="tx1">
              <a:lumMod val="85000"/>
              <a:lumOff val="15000"/>
            </a:schemeClr>
          </a:solidFill>
        </p:spPr>
        <p:txBody>
          <a:bodyPr wrap="square">
            <a:spAutoFit/>
          </a:bodyPr>
          <a:lstStyle/>
          <a:p>
            <a:pPr>
              <a:lnSpc>
                <a:spcPct val="107000"/>
              </a:lnSpc>
              <a:spcBef>
                <a:spcPts val="1800"/>
              </a:spcBef>
              <a:spcAft>
                <a:spcPts val="1800"/>
              </a:spcAft>
            </a:pPr>
            <a:r>
              <a:rPr lang="en-US" b="1" dirty="0" smtClean="0">
                <a:solidFill>
                  <a:schemeClr val="bg1"/>
                </a:solidFill>
                <a:effectLst/>
                <a:latin typeface="Cambria" panose="02040503050406030204" pitchFamily="18" charset="0"/>
                <a:ea typeface="Times New Roman" panose="02020603050405020304" pitchFamily="18" charset="0"/>
                <a:cs typeface="Segoe UI" panose="020B0502040204020203" pitchFamily="34" charset="0"/>
              </a:rPr>
              <a:t>Visit cdc.gov/handwashing for more information.</a:t>
            </a:r>
            <a:endParaRPr lang="en-US" b="1" dirty="0" smtClean="0">
              <a:solidFill>
                <a:schemeClr val="bg1"/>
              </a:solidFill>
              <a:effectLst/>
              <a:latin typeface="Cambria" panose="02040503050406030204" pitchFamily="18" charset="0"/>
              <a:ea typeface="Cambria" panose="02040503050406030204" pitchFamily="18" charset="0"/>
              <a:cs typeface="Times New Roman" panose="02020603050405020304" pitchFamily="18" charset="0"/>
            </a:endParaRPr>
          </a:p>
        </p:txBody>
      </p:sp>
      <p:sp>
        <p:nvSpPr>
          <p:cNvPr id="5" name="Rectangle 4"/>
          <p:cNvSpPr/>
          <p:nvPr/>
        </p:nvSpPr>
        <p:spPr>
          <a:xfrm>
            <a:off x="576196" y="2351586"/>
            <a:ext cx="6620005" cy="6417141"/>
          </a:xfrm>
          <a:prstGeom prst="rect">
            <a:avLst/>
          </a:prstGeom>
        </p:spPr>
        <p:txBody>
          <a:bodyPr wrap="square">
            <a:spAutoFit/>
          </a:bodyPr>
          <a:lstStyle/>
          <a:p>
            <a:r>
              <a:rPr lang="en-US" sz="1600" dirty="0" smtClean="0">
                <a:latin typeface="Cambria" panose="02040503050406030204" pitchFamily="18" charset="0"/>
                <a:ea typeface="Cambria" panose="02040503050406030204" pitchFamily="18" charset="0"/>
              </a:rPr>
              <a:t>Washing your hands is easy, and it’s one of the most effective ways to prevent the spread of germs. Clean hands can stop germs from spreading from one person to another and throughout an entire community—from your home and workplace to childcare facilities and hospitals. </a:t>
            </a:r>
            <a:r>
              <a:rPr lang="en-US" sz="1600" dirty="0" smtClean="0">
                <a:latin typeface="Cambria" panose="02040503050406030204" pitchFamily="18" charset="0"/>
                <a:ea typeface="Cambria" panose="02040503050406030204" pitchFamily="18" charset="0"/>
              </a:rPr>
              <a:t>The </a:t>
            </a:r>
            <a:r>
              <a:rPr lang="en-US" sz="1600" dirty="0" smtClean="0">
                <a:solidFill>
                  <a:srgbClr val="000000"/>
                </a:solidFill>
                <a:effectLst/>
                <a:latin typeface="Cambria" panose="02040503050406030204" pitchFamily="18" charset="0"/>
                <a:ea typeface="Times New Roman" panose="02020603050405020304" pitchFamily="18" charset="0"/>
                <a:cs typeface="Segoe UI" panose="020B0502040204020203" pitchFamily="34" charset="0"/>
              </a:rPr>
              <a:t>Centers for Disease Control and Prevention (</a:t>
            </a:r>
            <a:r>
              <a:rPr lang="en-US" sz="1600" dirty="0" smtClean="0">
                <a:latin typeface="Cambria" panose="02040503050406030204" pitchFamily="18" charset="0"/>
                <a:ea typeface="Cambria" panose="02040503050406030204" pitchFamily="18" charset="0"/>
              </a:rPr>
              <a:t>CDC) recommends following these 5 steps every time:</a:t>
            </a:r>
          </a:p>
          <a:p>
            <a:endParaRPr lang="en-US" sz="1600" dirty="0" smtClean="0">
              <a:latin typeface="Cambria" panose="02040503050406030204" pitchFamily="18" charset="0"/>
              <a:ea typeface="Cambria" panose="02040503050406030204" pitchFamily="18" charset="0"/>
            </a:endParaRPr>
          </a:p>
          <a:p>
            <a:pPr marL="457200" indent="-457200">
              <a:lnSpc>
                <a:spcPct val="107000"/>
              </a:lnSpc>
              <a:spcAft>
                <a:spcPts val="600"/>
              </a:spcAft>
              <a:buSzPct val="90000"/>
              <a:buFont typeface="+mj-lt"/>
              <a:buAutoNum type="arabicPeriod"/>
              <a:tabLst>
                <a:tab pos="457200" algn="l"/>
              </a:tabLst>
            </a:pPr>
            <a:r>
              <a:rPr lang="en-US" sz="2000" dirty="0">
                <a:latin typeface="Cambria" panose="02040503050406030204" pitchFamily="18" charset="0"/>
                <a:ea typeface="Times New Roman" panose="02020603050405020304" pitchFamily="18" charset="0"/>
                <a:cs typeface="Segoe UI" panose="020B0502040204020203" pitchFamily="34" charset="0"/>
              </a:rPr>
              <a:t>Wet your hands with clean, running water (warm or cold), turn off the tap, and apply soap.</a:t>
            </a:r>
          </a:p>
          <a:p>
            <a:pPr marL="457200" indent="-457200">
              <a:lnSpc>
                <a:spcPct val="107000"/>
              </a:lnSpc>
              <a:spcAft>
                <a:spcPts val="600"/>
              </a:spcAft>
              <a:buSzPct val="90000"/>
              <a:buFont typeface="+mj-lt"/>
              <a:buAutoNum type="arabicPeriod"/>
              <a:tabLst>
                <a:tab pos="457200" algn="l"/>
              </a:tabLst>
            </a:pPr>
            <a:r>
              <a:rPr lang="en-US" sz="2000" dirty="0">
                <a:latin typeface="Cambria" panose="02040503050406030204" pitchFamily="18" charset="0"/>
                <a:ea typeface="Times New Roman" panose="02020603050405020304" pitchFamily="18" charset="0"/>
                <a:cs typeface="Segoe UI" panose="020B0502040204020203" pitchFamily="34" charset="0"/>
              </a:rPr>
              <a:t>Lather your hands by rubbing them together with the soap. Lather the backs of your hands, between your fingers, and under your nails.</a:t>
            </a:r>
          </a:p>
          <a:p>
            <a:pPr marL="457200" indent="-457200">
              <a:lnSpc>
                <a:spcPct val="107000"/>
              </a:lnSpc>
              <a:spcAft>
                <a:spcPts val="600"/>
              </a:spcAft>
              <a:buSzPct val="90000"/>
              <a:buFont typeface="+mj-lt"/>
              <a:buAutoNum type="arabicPeriod"/>
              <a:tabLst>
                <a:tab pos="457200" algn="l"/>
              </a:tabLst>
            </a:pPr>
            <a:r>
              <a:rPr lang="en-US" sz="2000" dirty="0">
                <a:latin typeface="Cambria" panose="02040503050406030204" pitchFamily="18" charset="0"/>
                <a:ea typeface="Times New Roman" panose="02020603050405020304" pitchFamily="18" charset="0"/>
                <a:cs typeface="Segoe UI" panose="020B0502040204020203" pitchFamily="34" charset="0"/>
              </a:rPr>
              <a:t>Scrub your hands for at least 20 seconds. Need a timer? Hum the “Happy Birthday” song from beginning to end twice.</a:t>
            </a:r>
          </a:p>
          <a:p>
            <a:pPr marL="457200" indent="-457200">
              <a:lnSpc>
                <a:spcPct val="107000"/>
              </a:lnSpc>
              <a:spcAft>
                <a:spcPts val="600"/>
              </a:spcAft>
              <a:buSzPct val="90000"/>
              <a:buFont typeface="+mj-lt"/>
              <a:buAutoNum type="arabicPeriod"/>
              <a:tabLst>
                <a:tab pos="457200" algn="l"/>
              </a:tabLst>
            </a:pPr>
            <a:r>
              <a:rPr lang="en-US" sz="2000" dirty="0">
                <a:latin typeface="Cambria" panose="02040503050406030204" pitchFamily="18" charset="0"/>
                <a:ea typeface="Times New Roman" panose="02020603050405020304" pitchFamily="18" charset="0"/>
                <a:cs typeface="Segoe UI" panose="020B0502040204020203" pitchFamily="34" charset="0"/>
              </a:rPr>
              <a:t>Rinse your hands well under clean, running water.</a:t>
            </a:r>
          </a:p>
          <a:p>
            <a:pPr marL="457200" indent="-457200">
              <a:lnSpc>
                <a:spcPct val="107000"/>
              </a:lnSpc>
              <a:spcAft>
                <a:spcPts val="600"/>
              </a:spcAft>
              <a:buSzPct val="90000"/>
              <a:buFont typeface="+mj-lt"/>
              <a:buAutoNum type="arabicPeriod"/>
              <a:tabLst>
                <a:tab pos="457200" algn="l"/>
              </a:tabLst>
            </a:pPr>
            <a:r>
              <a:rPr lang="en-US" sz="2000" dirty="0">
                <a:latin typeface="Cambria" panose="02040503050406030204" pitchFamily="18" charset="0"/>
                <a:ea typeface="Times New Roman" panose="02020603050405020304" pitchFamily="18" charset="0"/>
                <a:cs typeface="Segoe UI" panose="020B0502040204020203" pitchFamily="34" charset="0"/>
              </a:rPr>
              <a:t>Dry your hands using a clean towel or air dry them</a:t>
            </a:r>
            <a:r>
              <a:rPr lang="en-US" sz="2000" dirty="0" smtClean="0">
                <a:latin typeface="Cambria" panose="02040503050406030204" pitchFamily="18" charset="0"/>
                <a:ea typeface="Times New Roman" panose="02020603050405020304" pitchFamily="18" charset="0"/>
                <a:cs typeface="Segoe UI" panose="020B0502040204020203" pitchFamily="34" charset="0"/>
              </a:rPr>
              <a:t>.</a:t>
            </a:r>
          </a:p>
          <a:p>
            <a:pPr>
              <a:spcBef>
                <a:spcPts val="1200"/>
              </a:spcBef>
            </a:pPr>
            <a:r>
              <a:rPr lang="en-US" sz="1600" dirty="0" smtClean="0">
                <a:latin typeface="Cambria" panose="02040503050406030204" pitchFamily="18" charset="0"/>
                <a:ea typeface="Cambria" panose="02040503050406030204" pitchFamily="18" charset="0"/>
              </a:rPr>
              <a:t>You can use an alcohol-based hand sanitizer that contains at least 60% alcohol if soap and water are not available.</a:t>
            </a:r>
          </a:p>
          <a:p>
            <a:endParaRPr lang="en-US" sz="1600" dirty="0" smtClean="0">
              <a:latin typeface="Cambria" panose="02040503050406030204" pitchFamily="18" charset="0"/>
              <a:ea typeface="Cambria" panose="02040503050406030204" pitchFamily="18" charset="0"/>
            </a:endParaRPr>
          </a:p>
        </p:txBody>
      </p:sp>
      <p:sp>
        <p:nvSpPr>
          <p:cNvPr id="6" name="Rectangle 5"/>
          <p:cNvSpPr/>
          <p:nvPr/>
        </p:nvSpPr>
        <p:spPr>
          <a:xfrm>
            <a:off x="601249" y="461206"/>
            <a:ext cx="6851737" cy="519758"/>
          </a:xfrm>
          <a:prstGeom prst="rect">
            <a:avLst/>
          </a:prstGeom>
        </p:spPr>
        <p:txBody>
          <a:bodyPr wrap="square">
            <a:spAutoFit/>
          </a:bodyPr>
          <a:lstStyle/>
          <a:p>
            <a:pPr>
              <a:lnSpc>
                <a:spcPct val="107000"/>
              </a:lnSpc>
            </a:pPr>
            <a:r>
              <a:rPr lang="en-US" sz="2800" b="1" dirty="0" smtClean="0">
                <a:solidFill>
                  <a:srgbClr val="000000"/>
                </a:solidFill>
                <a:effectLst/>
                <a:latin typeface="Cambria" panose="02040503050406030204" pitchFamily="18" charset="0"/>
                <a:ea typeface="Times New Roman" panose="02020603050405020304" pitchFamily="18" charset="0"/>
                <a:cs typeface="Segoe UI" panose="020B0502040204020203" pitchFamily="34" charset="0"/>
              </a:rPr>
              <a:t>Stay healthy with handwashing!</a:t>
            </a:r>
            <a:endParaRPr lang="en-US" sz="2800" dirty="0" smtClean="0">
              <a:solidFill>
                <a:srgbClr val="414042"/>
              </a:solidFill>
              <a:effectLst/>
              <a:latin typeface="Cambria" panose="02040503050406030204" pitchFamily="18" charset="0"/>
              <a:ea typeface="Cambria" panose="02040503050406030204" pitchFamily="18" charset="0"/>
              <a:cs typeface="Times New Roman" panose="02020603050405020304" pitchFamily="18" charset="0"/>
            </a:endParaRPr>
          </a:p>
        </p:txBody>
      </p:sp>
      <p:sp>
        <p:nvSpPr>
          <p:cNvPr id="8" name="Rectangle 7"/>
          <p:cNvSpPr/>
          <p:nvPr/>
        </p:nvSpPr>
        <p:spPr>
          <a:xfrm>
            <a:off x="601249" y="1434900"/>
            <a:ext cx="6620005" cy="646331"/>
          </a:xfrm>
          <a:prstGeom prst="rect">
            <a:avLst/>
          </a:prstGeom>
          <a:solidFill>
            <a:schemeClr val="tx1">
              <a:lumMod val="85000"/>
              <a:lumOff val="15000"/>
            </a:schemeClr>
          </a:solidFill>
        </p:spPr>
        <p:txBody>
          <a:bodyPr wrap="square">
            <a:spAutoFit/>
          </a:bodyPr>
          <a:lstStyle/>
          <a:p>
            <a:r>
              <a:rPr lang="en-US" sz="3600" dirty="0" smtClean="0">
                <a:solidFill>
                  <a:schemeClr val="bg1"/>
                </a:solidFill>
                <a:latin typeface="Cambria" panose="02040503050406030204" pitchFamily="18" charset="0"/>
                <a:ea typeface="Cambria" panose="02040503050406030204" pitchFamily="18" charset="0"/>
              </a:rPr>
              <a:t>Wash your hands the right way</a:t>
            </a:r>
            <a:endParaRPr lang="en-US" dirty="0">
              <a:solidFill>
                <a:schemeClr val="bg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741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s://www.who.int/images/default-source/health-topics/coronavirus/social-media-squares/blue-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548" y="1495818"/>
            <a:ext cx="6616240" cy="661624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584548" y="461206"/>
            <a:ext cx="6868438" cy="553357"/>
          </a:xfrm>
          <a:prstGeom prst="rect">
            <a:avLst/>
          </a:prstGeom>
        </p:spPr>
        <p:txBody>
          <a:bodyPr wrap="square">
            <a:spAutoFit/>
          </a:bodyPr>
          <a:lstStyle/>
          <a:p>
            <a:pPr>
              <a:lnSpc>
                <a:spcPct val="107000"/>
              </a:lnSpc>
            </a:pPr>
            <a:r>
              <a:rPr lang="en-US" sz="2800" b="1" dirty="0" smtClean="0">
                <a:solidFill>
                  <a:srgbClr val="000000"/>
                </a:solidFill>
                <a:effectLst/>
                <a:latin typeface="Cambria" panose="02040503050406030204" pitchFamily="18" charset="0"/>
                <a:ea typeface="Times New Roman" panose="02020603050405020304" pitchFamily="18" charset="0"/>
                <a:cs typeface="Segoe UI" panose="020B0502040204020203" pitchFamily="34" charset="0"/>
              </a:rPr>
              <a:t>Stay healthy with handwashing!</a:t>
            </a:r>
            <a:endParaRPr lang="en-US" sz="2800" dirty="0" smtClean="0">
              <a:solidFill>
                <a:srgbClr val="414042"/>
              </a:solidFill>
              <a:effectLst/>
              <a:latin typeface="Cambria" panose="02040503050406030204" pitchFamily="18" charset="0"/>
              <a:ea typeface="Cambria" panose="02040503050406030204" pitchFamily="18" charset="0"/>
              <a:cs typeface="Times New Roman" panose="02020603050405020304" pitchFamily="18" charset="0"/>
            </a:endParaRPr>
          </a:p>
        </p:txBody>
      </p:sp>
      <p:sp>
        <p:nvSpPr>
          <p:cNvPr id="10" name="Rectangle 9"/>
          <p:cNvSpPr/>
          <p:nvPr/>
        </p:nvSpPr>
        <p:spPr>
          <a:xfrm>
            <a:off x="584548" y="8521721"/>
            <a:ext cx="6502052" cy="388696"/>
          </a:xfrm>
          <a:prstGeom prst="rect">
            <a:avLst/>
          </a:prstGeom>
        </p:spPr>
        <p:txBody>
          <a:bodyPr wrap="square">
            <a:spAutoFit/>
          </a:bodyPr>
          <a:lstStyle/>
          <a:p>
            <a:pPr>
              <a:lnSpc>
                <a:spcPct val="107000"/>
              </a:lnSpc>
              <a:spcBef>
                <a:spcPts val="1800"/>
              </a:spcBef>
              <a:spcAft>
                <a:spcPts val="1800"/>
              </a:spcAft>
            </a:pPr>
            <a:r>
              <a:rPr lang="en-US" dirty="0" smtClean="0">
                <a:solidFill>
                  <a:srgbClr val="000000"/>
                </a:solidFill>
                <a:effectLst/>
                <a:latin typeface="Cambria" panose="02040503050406030204" pitchFamily="18" charset="0"/>
                <a:ea typeface="Times New Roman" panose="02020603050405020304" pitchFamily="18" charset="0"/>
                <a:cs typeface="Segoe UI" panose="020B0502040204020203" pitchFamily="34" charset="0"/>
              </a:rPr>
              <a:t>Visit www.who.int for more information.</a:t>
            </a:r>
            <a:endParaRPr lang="en-US" dirty="0" smtClean="0">
              <a:solidFill>
                <a:srgbClr val="414042"/>
              </a:solidFill>
              <a:effectLst/>
              <a:latin typeface="Cambria" panose="020405030504060302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202501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s://www.who.int/images/default-source/health-topics/coronavirus/social-media-squares/blue-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548" y="1495818"/>
            <a:ext cx="6616240" cy="661624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584548" y="461206"/>
            <a:ext cx="6868438" cy="553357"/>
          </a:xfrm>
          <a:prstGeom prst="rect">
            <a:avLst/>
          </a:prstGeom>
        </p:spPr>
        <p:txBody>
          <a:bodyPr wrap="square">
            <a:spAutoFit/>
          </a:bodyPr>
          <a:lstStyle/>
          <a:p>
            <a:pPr>
              <a:lnSpc>
                <a:spcPct val="107000"/>
              </a:lnSpc>
            </a:pPr>
            <a:r>
              <a:rPr lang="en-US" sz="2800" b="1" dirty="0" smtClean="0">
                <a:solidFill>
                  <a:srgbClr val="000000"/>
                </a:solidFill>
                <a:effectLst/>
                <a:latin typeface="Cambria" panose="02040503050406030204" pitchFamily="18" charset="0"/>
                <a:ea typeface="Times New Roman" panose="02020603050405020304" pitchFamily="18" charset="0"/>
                <a:cs typeface="Segoe UI" panose="020B0502040204020203" pitchFamily="34" charset="0"/>
              </a:rPr>
              <a:t>Stay healthy with handwashing!</a:t>
            </a:r>
            <a:endParaRPr lang="en-US" sz="2800" dirty="0" smtClean="0">
              <a:solidFill>
                <a:srgbClr val="414042"/>
              </a:solidFill>
              <a:effectLst/>
              <a:latin typeface="Cambria" panose="02040503050406030204" pitchFamily="18" charset="0"/>
              <a:ea typeface="Cambria" panose="02040503050406030204" pitchFamily="18" charset="0"/>
              <a:cs typeface="Times New Roman" panose="02020603050405020304" pitchFamily="18" charset="0"/>
            </a:endParaRPr>
          </a:p>
        </p:txBody>
      </p:sp>
      <p:sp>
        <p:nvSpPr>
          <p:cNvPr id="10" name="Rectangle 9"/>
          <p:cNvSpPr/>
          <p:nvPr/>
        </p:nvSpPr>
        <p:spPr>
          <a:xfrm>
            <a:off x="584548" y="8521721"/>
            <a:ext cx="6502052" cy="388696"/>
          </a:xfrm>
          <a:prstGeom prst="rect">
            <a:avLst/>
          </a:prstGeom>
        </p:spPr>
        <p:txBody>
          <a:bodyPr wrap="square">
            <a:spAutoFit/>
          </a:bodyPr>
          <a:lstStyle/>
          <a:p>
            <a:pPr>
              <a:lnSpc>
                <a:spcPct val="107000"/>
              </a:lnSpc>
              <a:spcBef>
                <a:spcPts val="1800"/>
              </a:spcBef>
              <a:spcAft>
                <a:spcPts val="1800"/>
              </a:spcAft>
            </a:pPr>
            <a:r>
              <a:rPr lang="en-US" dirty="0" smtClean="0">
                <a:solidFill>
                  <a:srgbClr val="000000"/>
                </a:solidFill>
                <a:effectLst/>
                <a:latin typeface="Cambria" panose="02040503050406030204" pitchFamily="18" charset="0"/>
                <a:ea typeface="Times New Roman" panose="02020603050405020304" pitchFamily="18" charset="0"/>
                <a:cs typeface="Segoe UI" panose="020B0502040204020203" pitchFamily="34" charset="0"/>
              </a:rPr>
              <a:t>Visit www.who.int for more information.</a:t>
            </a:r>
            <a:endParaRPr lang="en-US" dirty="0" smtClean="0">
              <a:solidFill>
                <a:srgbClr val="414042"/>
              </a:solidFill>
              <a:effectLst/>
              <a:latin typeface="Cambria" panose="020405030504060302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213184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s://www.who.int/images/default-source/health-topics/coronavirus/social-media-squares/blue-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548" y="1495817"/>
            <a:ext cx="6616240" cy="661624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584548" y="461206"/>
            <a:ext cx="6868438" cy="519758"/>
          </a:xfrm>
          <a:prstGeom prst="rect">
            <a:avLst/>
          </a:prstGeom>
        </p:spPr>
        <p:txBody>
          <a:bodyPr wrap="square">
            <a:spAutoFit/>
          </a:bodyPr>
          <a:lstStyle/>
          <a:p>
            <a:pPr>
              <a:lnSpc>
                <a:spcPct val="107000"/>
              </a:lnSpc>
            </a:pPr>
            <a:r>
              <a:rPr lang="en-US" sz="2800" b="1" dirty="0" smtClean="0">
                <a:solidFill>
                  <a:srgbClr val="000000"/>
                </a:solidFill>
                <a:effectLst/>
                <a:latin typeface="Cambria" panose="02040503050406030204" pitchFamily="18" charset="0"/>
                <a:ea typeface="Times New Roman" panose="02020603050405020304" pitchFamily="18" charset="0"/>
                <a:cs typeface="Segoe UI" panose="020B0502040204020203" pitchFamily="34" charset="0"/>
              </a:rPr>
              <a:t>Help prevent the spread of infection!</a:t>
            </a:r>
            <a:endParaRPr lang="en-US" sz="2800" dirty="0" smtClean="0">
              <a:solidFill>
                <a:srgbClr val="414042"/>
              </a:solidFill>
              <a:effectLst/>
              <a:latin typeface="Cambria" panose="02040503050406030204" pitchFamily="18" charset="0"/>
              <a:ea typeface="Cambria" panose="02040503050406030204" pitchFamily="18" charset="0"/>
              <a:cs typeface="Times New Roman" panose="02020603050405020304" pitchFamily="18" charset="0"/>
            </a:endParaRPr>
          </a:p>
        </p:txBody>
      </p:sp>
      <p:sp>
        <p:nvSpPr>
          <p:cNvPr id="10" name="Rectangle 9"/>
          <p:cNvSpPr/>
          <p:nvPr/>
        </p:nvSpPr>
        <p:spPr>
          <a:xfrm>
            <a:off x="584548" y="8521721"/>
            <a:ext cx="6502052" cy="388696"/>
          </a:xfrm>
          <a:prstGeom prst="rect">
            <a:avLst/>
          </a:prstGeom>
        </p:spPr>
        <p:txBody>
          <a:bodyPr wrap="square">
            <a:spAutoFit/>
          </a:bodyPr>
          <a:lstStyle/>
          <a:p>
            <a:pPr>
              <a:lnSpc>
                <a:spcPct val="107000"/>
              </a:lnSpc>
              <a:spcBef>
                <a:spcPts val="1800"/>
              </a:spcBef>
              <a:spcAft>
                <a:spcPts val="1800"/>
              </a:spcAft>
            </a:pPr>
            <a:r>
              <a:rPr lang="en-US" dirty="0" smtClean="0">
                <a:solidFill>
                  <a:srgbClr val="000000"/>
                </a:solidFill>
                <a:effectLst/>
                <a:latin typeface="Cambria" panose="02040503050406030204" pitchFamily="18" charset="0"/>
                <a:ea typeface="Times New Roman" panose="02020603050405020304" pitchFamily="18" charset="0"/>
                <a:cs typeface="Segoe UI" panose="020B0502040204020203" pitchFamily="34" charset="0"/>
              </a:rPr>
              <a:t>Visit www.who.int for more information.</a:t>
            </a:r>
            <a:endParaRPr lang="en-US" dirty="0" smtClean="0">
              <a:solidFill>
                <a:srgbClr val="414042"/>
              </a:solidFill>
              <a:effectLst/>
              <a:latin typeface="Cambria" panose="020405030504060302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2222341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84548" y="1495817"/>
            <a:ext cx="6616241" cy="6616241"/>
          </a:xfrm>
          <a:prstGeom prst="rect">
            <a:avLst/>
          </a:prstGeom>
        </p:spPr>
      </p:pic>
      <p:sp>
        <p:nvSpPr>
          <p:cNvPr id="9" name="Rectangle 8"/>
          <p:cNvSpPr/>
          <p:nvPr/>
        </p:nvSpPr>
        <p:spPr>
          <a:xfrm>
            <a:off x="584548" y="461206"/>
            <a:ext cx="6868438" cy="519758"/>
          </a:xfrm>
          <a:prstGeom prst="rect">
            <a:avLst/>
          </a:prstGeom>
        </p:spPr>
        <p:txBody>
          <a:bodyPr wrap="square">
            <a:spAutoFit/>
          </a:bodyPr>
          <a:lstStyle/>
          <a:p>
            <a:pPr>
              <a:lnSpc>
                <a:spcPct val="107000"/>
              </a:lnSpc>
            </a:pPr>
            <a:r>
              <a:rPr lang="en-US" sz="2800" b="1" dirty="0" smtClean="0">
                <a:solidFill>
                  <a:srgbClr val="000000"/>
                </a:solidFill>
                <a:effectLst/>
                <a:latin typeface="Cambria" panose="02040503050406030204" pitchFamily="18" charset="0"/>
                <a:ea typeface="Times New Roman" panose="02020603050405020304" pitchFamily="18" charset="0"/>
                <a:cs typeface="Segoe UI" panose="020B0502040204020203" pitchFamily="34" charset="0"/>
              </a:rPr>
              <a:t>Help prevent the spread of infection!</a:t>
            </a:r>
            <a:endParaRPr lang="en-US" sz="2800" dirty="0" smtClean="0">
              <a:solidFill>
                <a:srgbClr val="414042"/>
              </a:solidFill>
              <a:effectLst/>
              <a:latin typeface="Cambria" panose="02040503050406030204" pitchFamily="18" charset="0"/>
              <a:ea typeface="Cambria" panose="02040503050406030204" pitchFamily="18" charset="0"/>
              <a:cs typeface="Times New Roman" panose="02020603050405020304" pitchFamily="18" charset="0"/>
            </a:endParaRPr>
          </a:p>
        </p:txBody>
      </p:sp>
      <p:sp>
        <p:nvSpPr>
          <p:cNvPr id="10" name="Rectangle 9"/>
          <p:cNvSpPr/>
          <p:nvPr/>
        </p:nvSpPr>
        <p:spPr>
          <a:xfrm>
            <a:off x="584548" y="8521721"/>
            <a:ext cx="6502052" cy="388696"/>
          </a:xfrm>
          <a:prstGeom prst="rect">
            <a:avLst/>
          </a:prstGeom>
        </p:spPr>
        <p:txBody>
          <a:bodyPr wrap="square">
            <a:spAutoFit/>
          </a:bodyPr>
          <a:lstStyle/>
          <a:p>
            <a:pPr>
              <a:lnSpc>
                <a:spcPct val="107000"/>
              </a:lnSpc>
              <a:spcBef>
                <a:spcPts val="1800"/>
              </a:spcBef>
              <a:spcAft>
                <a:spcPts val="1800"/>
              </a:spcAft>
            </a:pPr>
            <a:r>
              <a:rPr lang="en-US" dirty="0" smtClean="0">
                <a:solidFill>
                  <a:srgbClr val="000000"/>
                </a:solidFill>
                <a:effectLst/>
                <a:latin typeface="Cambria" panose="02040503050406030204" pitchFamily="18" charset="0"/>
                <a:ea typeface="Times New Roman" panose="02020603050405020304" pitchFamily="18" charset="0"/>
                <a:cs typeface="Segoe UI" panose="020B0502040204020203" pitchFamily="34" charset="0"/>
              </a:rPr>
              <a:t>Visit www.who.int for more information.</a:t>
            </a:r>
            <a:endParaRPr lang="en-US" dirty="0" smtClean="0">
              <a:solidFill>
                <a:srgbClr val="414042"/>
              </a:solidFill>
              <a:effectLst/>
              <a:latin typeface="Cambria" panose="02040503050406030204" pitchFamily="18" charset="0"/>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35165612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558</Words>
  <Application>Microsoft Office PowerPoint</Application>
  <PresentationFormat>Custom</PresentationFormat>
  <Paragraphs>47</Paragraphs>
  <Slides>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Arial</vt:lpstr>
      <vt:lpstr>Calibri</vt:lpstr>
      <vt:lpstr>Calibri Light</vt:lpstr>
      <vt:lpstr>Cambria</vt:lpstr>
      <vt:lpstr>Courier New</vt:lpstr>
      <vt:lpstr>Segoe UI</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Donna August</dc:creator>
  <cp:lastModifiedBy>Donna August</cp:lastModifiedBy>
  <cp:revision>17</cp:revision>
  <cp:lastPrinted>2020-02-28T20:18:34Z</cp:lastPrinted>
  <dcterms:created xsi:type="dcterms:W3CDTF">2020-02-28T19:23:54Z</dcterms:created>
  <dcterms:modified xsi:type="dcterms:W3CDTF">2020-02-28T20:21:00Z</dcterms:modified>
</cp:coreProperties>
</file>